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388" r:id="rId3"/>
    <p:sldId id="475" r:id="rId4"/>
    <p:sldId id="461" r:id="rId5"/>
    <p:sldId id="499" r:id="rId6"/>
    <p:sldId id="482" r:id="rId7"/>
    <p:sldId id="481" r:id="rId8"/>
    <p:sldId id="500" r:id="rId9"/>
    <p:sldId id="501" r:id="rId10"/>
    <p:sldId id="498" r:id="rId11"/>
    <p:sldId id="478" r:id="rId12"/>
    <p:sldId id="483" r:id="rId13"/>
    <p:sldId id="484" r:id="rId14"/>
    <p:sldId id="485" r:id="rId15"/>
    <p:sldId id="487" r:id="rId16"/>
    <p:sldId id="489" r:id="rId17"/>
    <p:sldId id="491" r:id="rId18"/>
    <p:sldId id="492" r:id="rId19"/>
    <p:sldId id="493" r:id="rId20"/>
    <p:sldId id="494" r:id="rId21"/>
    <p:sldId id="477" r:id="rId22"/>
    <p:sldId id="502" r:id="rId23"/>
    <p:sldId id="496" r:id="rId24"/>
    <p:sldId id="497" r:id="rId25"/>
    <p:sldId id="495" r:id="rId26"/>
    <p:sldId id="432" r:id="rId27"/>
  </p:sldIdLst>
  <p:sldSz cx="9144000" cy="5143500" type="screen16x9"/>
  <p:notesSz cx="6858000" cy="9144000"/>
  <p:embeddedFontLst>
    <p:embeddedFont>
      <p:font typeface="Arvo" panose="020B0604020202020204" charset="0"/>
      <p:regular r:id="rId29"/>
      <p:bold r:id="rId30"/>
      <p:italic r:id="rId31"/>
      <p:boldItalic r:id="rId32"/>
    </p:embeddedFont>
    <p:embeddedFont>
      <p:font typeface="Open Sans" panose="020B0604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F4036"/>
    <a:srgbClr val="4C86AB"/>
    <a:srgbClr val="9AC0BF"/>
    <a:srgbClr val="63472E"/>
    <a:srgbClr val="898154"/>
    <a:srgbClr val="EAE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379" autoAdjust="0"/>
  </p:normalViewPr>
  <p:slideViewPr>
    <p:cSldViewPr>
      <p:cViewPr varScale="1">
        <p:scale>
          <a:sx n="107" d="100"/>
          <a:sy n="107" d="100"/>
        </p:scale>
        <p:origin x="114" y="13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86648-455C-4A53-AD32-045BB7467A19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1D1AC-E85D-40B6-8FBF-04249F2A2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37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50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14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1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99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69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37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34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2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47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06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08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7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60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99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2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68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35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02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D1AC-E85D-40B6-8FBF-04249F2A26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3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9750"/>
            <a:ext cx="6400800" cy="573881"/>
          </a:xfrm>
          <a:prstGeom prst="rect">
            <a:avLst/>
          </a:prstGeom>
        </p:spPr>
        <p:txBody>
          <a:bodyPr/>
          <a:lstStyle>
            <a:lvl1pPr>
              <a:defRPr sz="32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83630"/>
            <a:ext cx="6400800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055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1150"/>
            <a:ext cx="8229600" cy="243839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715691"/>
            <a:ext cx="7315200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590550"/>
            <a:ext cx="7315200" cy="112514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90550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90550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81063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60884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881063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360884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://www.twitter.com/jonmikelbailey" TargetMode="Externa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://www.twitter.com/woodstreetweb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629400" y="4736821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2"/>
                </a:solidFill>
                <a:cs typeface="Arial" pitchFamily="34" charset="0"/>
                <a:hlinkClick r:id="rId10"/>
              </a:rPr>
              <a:t>@</a:t>
            </a:r>
            <a:r>
              <a:rPr lang="en-US" sz="1000" dirty="0" err="1">
                <a:solidFill>
                  <a:schemeClr val="tx2"/>
                </a:solidFill>
                <a:cs typeface="Arial" pitchFamily="34" charset="0"/>
                <a:hlinkClick r:id="rId10"/>
              </a:rPr>
              <a:t>woodstreetweb</a:t>
            </a:r>
            <a:endParaRPr lang="en-US" sz="10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181600" y="4736820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u="none" dirty="0">
                <a:solidFill>
                  <a:schemeClr val="tx2"/>
                </a:solidFill>
                <a:cs typeface="Arial" pitchFamily="34" charset="0"/>
                <a:hlinkClick r:id="rId11"/>
              </a:rPr>
              <a:t>@jonmikelbailey</a:t>
            </a:r>
            <a:endParaRPr lang="en-US" sz="1000" u="none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57" y="4647380"/>
            <a:ext cx="2187988" cy="4343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earchenginewatch.com/" TargetMode="External"/><Relationship Id="rId13" Type="http://schemas.openxmlformats.org/officeDocument/2006/relationships/hyperlink" Target="http://www.facebook.com/woodstreetweb" TargetMode="External"/><Relationship Id="rId3" Type="http://schemas.openxmlformats.org/officeDocument/2006/relationships/hyperlink" Target="http://www.searchenginejournal.com/" TargetMode="External"/><Relationship Id="rId7" Type="http://schemas.openxmlformats.org/officeDocument/2006/relationships/hyperlink" Target="http://www.boagworld.com/" TargetMode="External"/><Relationship Id="rId12" Type="http://schemas.openxmlformats.org/officeDocument/2006/relationships/hyperlink" Target="https://twitter.com/jonmikelbailey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arketingprofs.com/" TargetMode="External"/><Relationship Id="rId11" Type="http://schemas.openxmlformats.org/officeDocument/2006/relationships/hyperlink" Target="http://www.twitter.com/woodstreetweb" TargetMode="External"/><Relationship Id="rId5" Type="http://schemas.openxmlformats.org/officeDocument/2006/relationships/hyperlink" Target="http://www.businessgrow.com/" TargetMode="External"/><Relationship Id="rId10" Type="http://schemas.openxmlformats.org/officeDocument/2006/relationships/hyperlink" Target="mailto:jbailey@woodst.com" TargetMode="External"/><Relationship Id="rId4" Type="http://schemas.openxmlformats.org/officeDocument/2006/relationships/hyperlink" Target="http://www.moz.com/" TargetMode="External"/><Relationship Id="rId9" Type="http://schemas.openxmlformats.org/officeDocument/2006/relationships/hyperlink" Target="http://www.woodst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181" y="2136636"/>
            <a:ext cx="574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Being a Resource, Being Known, Being Trusted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571523-5C02-46FA-B076-F0C0754B8965}"/>
              </a:ext>
            </a:extLst>
          </p:cNvPr>
          <p:cNvSpPr txBox="1"/>
          <p:nvPr/>
        </p:nvSpPr>
        <p:spPr>
          <a:xfrm>
            <a:off x="990600" y="1428750"/>
            <a:ext cx="779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150" dirty="0">
                <a:latin typeface="+mj-lt"/>
                <a:cs typeface="Arial" pitchFamily="34" charset="0"/>
              </a:rPr>
              <a:t>B2B Social &amp; Content Marketing</a:t>
            </a:r>
            <a:endParaRPr lang="en-US" sz="4000" dirty="0">
              <a:latin typeface="+mj-lt"/>
            </a:endParaRPr>
          </a:p>
        </p:txBody>
      </p:sp>
      <p:pic>
        <p:nvPicPr>
          <p:cNvPr id="3" name="b2b social &amp; content marketing- audio">
            <a:hlinkClick r:id="" action="ppaction://media"/>
            <a:extLst>
              <a:ext uri="{FF2B5EF4-FFF2-40B4-BE49-F238E27FC236}">
                <a16:creationId xmlns:a16="http://schemas.microsoft.com/office/drawing/2014/main" id="{88F5EBE5-4CB1-4E76-A5B4-B592B691C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725" y="3867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98DC8AD2-A498-4561-921C-197D5B501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44" y="209550"/>
            <a:ext cx="7049911" cy="44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63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38400" y="1047750"/>
            <a:ext cx="4572000" cy="1371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Being Known</a:t>
            </a:r>
          </a:p>
        </p:txBody>
      </p:sp>
    </p:spTree>
    <p:extLst>
      <p:ext uri="{BB962C8B-B14F-4D97-AF65-F5344CB8AC3E}">
        <p14:creationId xmlns:p14="http://schemas.microsoft.com/office/powerpoint/2010/main" val="3344953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1218" y="285750"/>
            <a:ext cx="7583634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+mj-lt"/>
              </a:rPr>
              <a:t>What is Content Marketing?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marL="45720"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“Traditional marketing is telling the world you’re a rock star.  </a:t>
            </a:r>
          </a:p>
          <a:p>
            <a:pPr marL="45720"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Content Marketing is showing the world you’re one!”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2781983"/>
            <a:ext cx="368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Robert Rose</a:t>
            </a:r>
          </a:p>
          <a:p>
            <a:pPr algn="r"/>
            <a:r>
              <a:rPr lang="en-US" sz="2000" dirty="0"/>
              <a:t>Author</a:t>
            </a:r>
          </a:p>
          <a:p>
            <a:pPr algn="r"/>
            <a:r>
              <a:rPr lang="en-US" sz="2000" i="1" dirty="0"/>
              <a:t>Killing Marketing</a:t>
            </a:r>
          </a:p>
        </p:txBody>
      </p:sp>
      <p:pic>
        <p:nvPicPr>
          <p:cNvPr id="5" name="Picture 4" descr="A person wearing a white shirt&#10;&#10;Description generated with very high confidence">
            <a:extLst>
              <a:ext uri="{FF2B5EF4-FFF2-40B4-BE49-F238E27FC236}">
                <a16:creationId xmlns:a16="http://schemas.microsoft.com/office/drawing/2014/main" id="{C5E4561C-EE99-4F53-BA33-F810DBF47F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28"/>
          <a:stretch/>
        </p:blipFill>
        <p:spPr>
          <a:xfrm>
            <a:off x="5791200" y="2135394"/>
            <a:ext cx="2504694" cy="1939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2108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9200" y="1324165"/>
            <a:ext cx="75836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sz="2000" kern="1000" dirty="0">
                <a:solidFill>
                  <a:schemeClr val="bg1"/>
                </a:solidFill>
                <a:cs typeface="Arial" pitchFamily="34" charset="0"/>
              </a:rPr>
              <a:t>There’s more than one way to share…</a:t>
            </a:r>
          </a:p>
          <a:p>
            <a:pPr marL="640080" lvl="2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Social media </a:t>
            </a:r>
          </a:p>
          <a:p>
            <a:pPr marL="640080" lvl="2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Syndication</a:t>
            </a:r>
          </a:p>
          <a:p>
            <a:pPr marL="640080" lvl="2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Email</a:t>
            </a:r>
          </a:p>
          <a:p>
            <a:pPr marL="640080" lvl="2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And more (I’ll explain, I promise)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42409" y="354443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Being known means being visible!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848" y="946724"/>
            <a:ext cx="3241901" cy="32419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1C9475-2EFB-4EAA-A45F-2330D7EE1E04}"/>
              </a:ext>
            </a:extLst>
          </p:cNvPr>
          <p:cNvSpPr/>
          <p:nvPr/>
        </p:nvSpPr>
        <p:spPr>
          <a:xfrm>
            <a:off x="1714074" y="361950"/>
            <a:ext cx="4677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+mj-lt"/>
              </a:rPr>
              <a:t>Sharing Means Caring</a:t>
            </a:r>
          </a:p>
        </p:txBody>
      </p:sp>
    </p:spTree>
    <p:extLst>
      <p:ext uri="{BB962C8B-B14F-4D97-AF65-F5344CB8AC3E}">
        <p14:creationId xmlns:p14="http://schemas.microsoft.com/office/powerpoint/2010/main" val="3505521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7800" y="438150"/>
            <a:ext cx="723900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+mj-lt"/>
              </a:rPr>
              <a:t>Social Media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marL="182880" indent="-13716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Schedule your posts</a:t>
            </a:r>
          </a:p>
          <a:p>
            <a:pPr marL="640080" lvl="2" indent="-13716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Buffer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640080" lvl="2" indent="-13716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Hootsuite</a:t>
            </a:r>
          </a:p>
          <a:p>
            <a:pPr marL="182880" indent="-13716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Share more than once</a:t>
            </a:r>
          </a:p>
          <a:p>
            <a:pPr marL="182880" indent="-13716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Share to multiple channels</a:t>
            </a:r>
          </a:p>
          <a:p>
            <a:pPr marL="182880" indent="-13716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Track and improve…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A picture containing screenshot&#10;&#10;Description generated with very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21329"/>
            <a:ext cx="4324458" cy="3921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0340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60366" y="514350"/>
            <a:ext cx="75836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+mj-lt"/>
              </a:rPr>
              <a:t>Syndication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sz="2000" kern="1000" dirty="0">
                <a:solidFill>
                  <a:schemeClr val="bg1"/>
                </a:solidFill>
                <a:cs typeface="Arial" pitchFamily="34" charset="0"/>
              </a:rPr>
              <a:t>Amplify your reach…</a:t>
            </a:r>
          </a:p>
          <a:p>
            <a:pPr marL="182880" indent="-13716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Setup an RSS Feed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can be simple XML or an email service like Feedburner</a:t>
            </a:r>
            <a:endParaRPr lang="en-US" sz="1600" b="1" i="1" dirty="0">
              <a:solidFill>
                <a:schemeClr val="bg1">
                  <a:lumMod val="50000"/>
                </a:schemeClr>
              </a:solidFill>
            </a:endParaRPr>
          </a:p>
          <a:p>
            <a:pPr marL="182880" indent="-13716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Site to Site Syndication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find industry websites and ask if they syndicate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182880" indent="-13716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Paid Syndication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use a service like Outbrain,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Zemanta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and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Taboola</a:t>
            </a:r>
            <a:endParaRPr lang="en-US" sz="1200" dirty="0"/>
          </a:p>
          <a:p>
            <a:pPr marL="182880" indent="-13716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Manual Syndication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post your content to Reddit, Medium, LinkedIn</a:t>
            </a:r>
            <a:endParaRPr lang="en-US" sz="16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3790950"/>
            <a:ext cx="6324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isn’t duplicate content, it’s reposted with permission!</a:t>
            </a:r>
          </a:p>
        </p:txBody>
      </p:sp>
    </p:spTree>
    <p:extLst>
      <p:ext uri="{BB962C8B-B14F-4D97-AF65-F5344CB8AC3E}">
        <p14:creationId xmlns:p14="http://schemas.microsoft.com/office/powerpoint/2010/main" val="4221677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7800" y="133350"/>
            <a:ext cx="723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+mj-lt"/>
              </a:rPr>
              <a:t>Syndication Site to Site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Picture 6" descr="A picture containing screenshot&#10;&#10;Description generated with very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70524"/>
            <a:ext cx="6781800" cy="3411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13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2600" y="20955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+mj-lt"/>
              </a:rPr>
              <a:t>Manual Syndication - LinkedIn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 descr="A picture containing screenshot&#10;&#10;Description generated with very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38" y="899121"/>
            <a:ext cx="5890724" cy="3501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thing&#10;&#10;Description generated with high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763147"/>
            <a:ext cx="3505200" cy="428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6553200" y="3152621"/>
            <a:ext cx="914400" cy="1171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837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0" y="671345"/>
            <a:ext cx="754380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+mj-lt"/>
              </a:rPr>
              <a:t>Email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marL="45720">
              <a:lnSpc>
                <a:spcPct val="150000"/>
              </a:lnSpc>
              <a:buClr>
                <a:schemeClr val="tx1"/>
              </a:buClr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Always include…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“View in Browser”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Preheader links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Images and clear links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Social share option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Your branding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A picture containing screenshot&#10;&#10;Description generated with very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5022"/>
            <a:ext cx="3886200" cy="4287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3464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2599" y="438150"/>
            <a:ext cx="6934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+mj-lt"/>
              </a:rPr>
              <a:t>Email – The </a:t>
            </a:r>
            <a:r>
              <a:rPr lang="en-US" sz="3200" dirty="0" err="1">
                <a:latin typeface="+mj-lt"/>
              </a:rPr>
              <a:t>MarketingProfs</a:t>
            </a:r>
            <a:r>
              <a:rPr lang="en-US" sz="3200" dirty="0">
                <a:latin typeface="+mj-lt"/>
              </a:rPr>
              <a:t> Way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 descr="marketing-profs-emails">
            <a:extLst>
              <a:ext uri="{FF2B5EF4-FFF2-40B4-BE49-F238E27FC236}">
                <a16:creationId xmlns:a16="http://schemas.microsoft.com/office/drawing/2014/main" id="{6B0FF247-96C4-4D27-B383-A06C5AE05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22925"/>
            <a:ext cx="6629399" cy="328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596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38400" y="1047750"/>
            <a:ext cx="4572000" cy="1371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Being a Resource</a:t>
            </a:r>
          </a:p>
        </p:txBody>
      </p:sp>
    </p:spTree>
    <p:extLst>
      <p:ext uri="{BB962C8B-B14F-4D97-AF65-F5344CB8AC3E}">
        <p14:creationId xmlns:p14="http://schemas.microsoft.com/office/powerpoint/2010/main" val="4019378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60366" y="514350"/>
            <a:ext cx="75836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+mj-lt"/>
              </a:rPr>
              <a:t>And More…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sz="2000" kern="1000" dirty="0">
                <a:solidFill>
                  <a:schemeClr val="bg1"/>
                </a:solidFill>
                <a:cs typeface="Arial" pitchFamily="34" charset="0"/>
              </a:rPr>
              <a:t>This list will always change, don’t ever stop looking…</a:t>
            </a:r>
          </a:p>
          <a:p>
            <a:pPr marL="182880" indent="-13716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SlideShare, </a:t>
            </a:r>
            <a:r>
              <a:rPr lang="en-US" sz="1600" b="1" i="1" dirty="0" err="1">
                <a:solidFill>
                  <a:schemeClr val="bg1">
                    <a:lumMod val="50000"/>
                  </a:schemeClr>
                </a:solidFill>
              </a:rPr>
              <a:t>AuthorShare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sites where you can post your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preso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slides</a:t>
            </a:r>
          </a:p>
          <a:p>
            <a:pPr marL="182880" indent="-13716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YouTube, Vimeo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video sharing services </a:t>
            </a:r>
          </a:p>
          <a:p>
            <a:pPr marL="182880" indent="-13716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Bookmarking sites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post your content on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ScoopIt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BizSugar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StumbleUpon</a:t>
            </a:r>
            <a:endParaRPr lang="en-US" sz="1200" dirty="0"/>
          </a:p>
          <a:p>
            <a:pPr marL="182880" indent="-13716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PR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boost your content the old fashioned way, pay!</a:t>
            </a:r>
            <a:endParaRPr lang="en-US" sz="16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379095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will always be new places to post content, keep looking!</a:t>
            </a:r>
          </a:p>
        </p:txBody>
      </p:sp>
    </p:spTree>
    <p:extLst>
      <p:ext uri="{BB962C8B-B14F-4D97-AF65-F5344CB8AC3E}">
        <p14:creationId xmlns:p14="http://schemas.microsoft.com/office/powerpoint/2010/main" val="222751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14600" y="971550"/>
            <a:ext cx="3962400" cy="1371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Being Trusted</a:t>
            </a:r>
          </a:p>
        </p:txBody>
      </p:sp>
    </p:spTree>
    <p:extLst>
      <p:ext uri="{BB962C8B-B14F-4D97-AF65-F5344CB8AC3E}">
        <p14:creationId xmlns:p14="http://schemas.microsoft.com/office/powerpoint/2010/main" val="2020335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514350"/>
            <a:ext cx="8077200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+mj-lt"/>
              </a:rPr>
              <a:t>Who is the User?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marL="45720">
              <a:lnSpc>
                <a:spcPct val="200000"/>
              </a:lnSpc>
              <a:buClr>
                <a:schemeClr val="tx1"/>
              </a:buClr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Who is Your Client?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profiles of a real user’s:</a:t>
            </a:r>
          </a:p>
          <a:p>
            <a:pPr marL="788670" lvl="1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Goals: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What do they </a:t>
            </a:r>
            <a:r>
              <a:rPr lang="en-US" sz="1600" u="sng" dirty="0">
                <a:solidFill>
                  <a:schemeClr val="bg1">
                    <a:lumMod val="50000"/>
                  </a:schemeClr>
                </a:solidFill>
              </a:rPr>
              <a:t>expect to accomplish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on your website?</a:t>
            </a:r>
          </a:p>
          <a:p>
            <a:pPr marL="788670" lvl="1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Expectations: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How do they </a:t>
            </a:r>
            <a:r>
              <a:rPr lang="en-US" sz="1600" u="sng" dirty="0">
                <a:solidFill>
                  <a:schemeClr val="bg1">
                    <a:lumMod val="50000"/>
                  </a:schemeClr>
                </a:solidFill>
              </a:rPr>
              <a:t>envision the journey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? </a:t>
            </a:r>
          </a:p>
          <a:p>
            <a:pPr marL="788670" lvl="1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Motivations: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US" sz="1600" u="sng" dirty="0">
                <a:solidFill>
                  <a:schemeClr val="bg1">
                    <a:lumMod val="50000"/>
                  </a:schemeClr>
                </a:solidFill>
              </a:rPr>
              <a:t>problem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do they </a:t>
            </a:r>
            <a:r>
              <a:rPr lang="en-US" sz="1600" u="sng" dirty="0">
                <a:solidFill>
                  <a:schemeClr val="bg1">
                    <a:lumMod val="50000"/>
                  </a:schemeClr>
                </a:solidFill>
              </a:rPr>
              <a:t>expect you to solve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pPr marL="788670" lvl="1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Behavior: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How will they use your website? What’s their </a:t>
            </a:r>
            <a:r>
              <a:rPr lang="en-US" sz="1600" u="sng" dirty="0">
                <a:solidFill>
                  <a:schemeClr val="bg1">
                    <a:lumMod val="50000"/>
                  </a:schemeClr>
                </a:solidFill>
              </a:rPr>
              <a:t>state of mind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6689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8B83162-3525-4A9F-9547-95538E4D53DB}"/>
              </a:ext>
            </a:extLst>
          </p:cNvPr>
          <p:cNvGrpSpPr/>
          <p:nvPr/>
        </p:nvGrpSpPr>
        <p:grpSpPr>
          <a:xfrm>
            <a:off x="2209800" y="210098"/>
            <a:ext cx="6553200" cy="4127094"/>
            <a:chOff x="1447800" y="273456"/>
            <a:chExt cx="6553200" cy="4127094"/>
          </a:xfrm>
        </p:grpSpPr>
        <p:sp>
          <p:nvSpPr>
            <p:cNvPr id="9" name="Oval 8"/>
            <p:cNvSpPr/>
            <p:nvPr/>
          </p:nvSpPr>
          <p:spPr>
            <a:xfrm>
              <a:off x="1447800" y="273456"/>
              <a:ext cx="4190999" cy="4114252"/>
            </a:xfrm>
            <a:prstGeom prst="ellipse">
              <a:avLst/>
            </a:prstGeom>
            <a:solidFill>
              <a:srgbClr val="9AC0BF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810001" y="286298"/>
              <a:ext cx="4190999" cy="4114252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55840" y="1281827"/>
              <a:ext cx="16591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F4036"/>
                  </a:solidFill>
                </a:rPr>
                <a:t>Perceived value of website is high</a:t>
              </a:r>
              <a:endParaRPr lang="en-US" dirty="0">
                <a:solidFill>
                  <a:srgbClr val="EF4036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95579" y="1281827"/>
              <a:ext cx="1838467" cy="227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F4036"/>
                  </a:solidFill>
                </a:rPr>
                <a:t>Perception is validated through use </a:t>
              </a:r>
            </a:p>
            <a:p>
              <a:pPr algn="ctr"/>
              <a:endParaRPr lang="en-US" sz="1400" dirty="0">
                <a:solidFill>
                  <a:srgbClr val="EF4036"/>
                </a:solidFill>
              </a:endParaRPr>
            </a:p>
            <a:p>
              <a:pPr algn="ctr"/>
              <a:r>
                <a:rPr lang="en-US" sz="1400" dirty="0">
                  <a:solidFill>
                    <a:srgbClr val="EF4036"/>
                  </a:solidFill>
                </a:rPr>
                <a:t>Proof = Trust which means they use an/or purchase on website.</a:t>
              </a:r>
            </a:p>
            <a:p>
              <a:endParaRPr lang="en-US" dirty="0">
                <a:solidFill>
                  <a:srgbClr val="EF4036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59413" y="1281827"/>
              <a:ext cx="134112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F4036"/>
                  </a:solidFill>
                </a:rPr>
                <a:t>Value to business owner</a:t>
              </a:r>
            </a:p>
            <a:p>
              <a:pPr algn="ctr"/>
              <a:endParaRPr lang="en-US" sz="1400" dirty="0">
                <a:solidFill>
                  <a:srgbClr val="EF4036"/>
                </a:solidFill>
              </a:endParaRPr>
            </a:p>
            <a:p>
              <a:pPr algn="ctr"/>
              <a:r>
                <a:rPr lang="en-US" sz="1400" dirty="0">
                  <a:solidFill>
                    <a:srgbClr val="EF4036"/>
                  </a:solidFill>
                </a:rPr>
                <a:t>Such as increased market share, customer loyalty, etc.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DE1CE3D-62A1-4A6B-94DD-64247F7BD04E}"/>
              </a:ext>
            </a:extLst>
          </p:cNvPr>
          <p:cNvSpPr/>
          <p:nvPr/>
        </p:nvSpPr>
        <p:spPr>
          <a:xfrm>
            <a:off x="476892" y="222940"/>
            <a:ext cx="2240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It’s the UX</a:t>
            </a:r>
            <a:endParaRPr lang="en-US" sz="3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1899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838200" y="1123950"/>
            <a:ext cx="784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 other words, good UX means good ROI, happy clients, better traffic…</a:t>
            </a:r>
          </a:p>
        </p:txBody>
      </p:sp>
    </p:spTree>
    <p:extLst>
      <p:ext uri="{BB962C8B-B14F-4D97-AF65-F5344CB8AC3E}">
        <p14:creationId xmlns:p14="http://schemas.microsoft.com/office/powerpoint/2010/main" val="814221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2600" y="590550"/>
            <a:ext cx="6248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A Circle of Trust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Trust starts with actions…</a:t>
            </a: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Create good content that gets you found. 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user experience that delivers value. 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Value that builds trust!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Trust that leads to shares, links, and a following!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This is a circle of trust. Make sure you stay in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742950"/>
            <a:ext cx="2542600" cy="25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59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8E2724-58C8-49AE-9526-5FBA7CCF50B8}"/>
              </a:ext>
            </a:extLst>
          </p:cNvPr>
          <p:cNvSpPr/>
          <p:nvPr/>
        </p:nvSpPr>
        <p:spPr>
          <a:xfrm>
            <a:off x="1828800" y="514350"/>
            <a:ext cx="662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Questions???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98E13B-3B4E-4161-9F2A-7320757B609E}"/>
              </a:ext>
            </a:extLst>
          </p:cNvPr>
          <p:cNvSpPr txBox="1"/>
          <p:nvPr/>
        </p:nvSpPr>
        <p:spPr>
          <a:xfrm>
            <a:off x="1579001" y="1352550"/>
            <a:ext cx="3370666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Suggested resources:</a:t>
            </a:r>
          </a:p>
          <a:p>
            <a:endParaRPr lang="en-US" sz="1400" dirty="0"/>
          </a:p>
          <a:p>
            <a:pPr marL="182880" indent="-1371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hlinkClick r:id="rId3"/>
              </a:rPr>
              <a:t>www.searchenginejournal.com</a:t>
            </a:r>
            <a:r>
              <a:rPr lang="en-US" sz="1600" dirty="0"/>
              <a:t> </a:t>
            </a:r>
          </a:p>
          <a:p>
            <a:pPr marL="182880" indent="-1371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u="sng" dirty="0">
                <a:hlinkClick r:id="rId4"/>
              </a:rPr>
              <a:t>www.moz.com</a:t>
            </a:r>
            <a:endParaRPr lang="en-US" sz="1600" u="sng" dirty="0"/>
          </a:p>
          <a:p>
            <a:pPr marL="182880" indent="-1371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u="sng" dirty="0">
                <a:hlinkClick r:id="rId5"/>
              </a:rPr>
              <a:t>www.businessgrow.com</a:t>
            </a:r>
            <a:endParaRPr lang="en-US" sz="1600" u="sng" dirty="0"/>
          </a:p>
          <a:p>
            <a:pPr marL="182880" indent="-1371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u="sng" dirty="0">
                <a:hlinkClick r:id="rId6"/>
              </a:rPr>
              <a:t>www.marketingprofs.com</a:t>
            </a:r>
            <a:endParaRPr lang="en-US" sz="1600" u="sng" dirty="0"/>
          </a:p>
          <a:p>
            <a:pPr marL="182880" indent="-1371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u="sng" dirty="0">
                <a:hlinkClick r:id="rId7"/>
              </a:rPr>
              <a:t>www.boagworld.com</a:t>
            </a:r>
            <a:endParaRPr lang="en-US" sz="1600" u="sng" dirty="0"/>
          </a:p>
          <a:p>
            <a:pPr marL="182880" indent="-1371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u="sng" dirty="0">
                <a:hlinkClick r:id="rId8"/>
              </a:rPr>
              <a:t>www.searchenginewatch.com</a:t>
            </a:r>
            <a:endParaRPr lang="en-US" sz="1600" u="sn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AD9CBC-FA25-42C4-8787-2E94261126FA}"/>
              </a:ext>
            </a:extLst>
          </p:cNvPr>
          <p:cNvSpPr txBox="1"/>
          <p:nvPr/>
        </p:nvSpPr>
        <p:spPr>
          <a:xfrm>
            <a:off x="5486400" y="1352550"/>
            <a:ext cx="3308342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Contact me/us:</a:t>
            </a:r>
          </a:p>
          <a:p>
            <a:endParaRPr lang="en-US" sz="1400" dirty="0"/>
          </a:p>
          <a:p>
            <a:pPr marL="182880" indent="-1371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u="sng" dirty="0">
                <a:hlinkClick r:id="rId9"/>
              </a:rPr>
              <a:t>www.woodst.com</a:t>
            </a:r>
            <a:endParaRPr lang="en-US" sz="1600" u="sng" dirty="0"/>
          </a:p>
          <a:p>
            <a:pPr marL="182880" indent="-1371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u="sng" dirty="0">
                <a:hlinkClick r:id="rId10"/>
              </a:rPr>
              <a:t>jbailey@woodst.com</a:t>
            </a:r>
            <a:endParaRPr lang="en-US" sz="1600" u="sng" dirty="0"/>
          </a:p>
          <a:p>
            <a:pPr marL="182880" indent="-1371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u="sng" dirty="0">
                <a:hlinkClick r:id="rId11"/>
              </a:rPr>
              <a:t>@</a:t>
            </a:r>
            <a:r>
              <a:rPr lang="en-US" sz="1600" u="sng" dirty="0" err="1">
                <a:hlinkClick r:id="rId11"/>
              </a:rPr>
              <a:t>woodstreetweb</a:t>
            </a:r>
            <a:endParaRPr lang="en-US" sz="1600" u="sng" dirty="0"/>
          </a:p>
          <a:p>
            <a:pPr marL="182880" indent="-1371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u="sng" dirty="0">
                <a:hlinkClick r:id="rId12"/>
              </a:rPr>
              <a:t>@jonmikelbailey</a:t>
            </a:r>
            <a:endParaRPr lang="en-US" sz="1600" u="sng" dirty="0"/>
          </a:p>
          <a:p>
            <a:pPr marL="182880" indent="-1371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u="sng" dirty="0">
                <a:hlinkClick r:id="rId13"/>
              </a:rPr>
              <a:t>Facebook.com/</a:t>
            </a:r>
            <a:r>
              <a:rPr lang="en-US" sz="1600" u="sng" dirty="0" err="1">
                <a:hlinkClick r:id="rId13"/>
              </a:rPr>
              <a:t>woodstreetweb</a:t>
            </a:r>
            <a:endParaRPr lang="en-US" sz="1600" u="sng" dirty="0"/>
          </a:p>
          <a:p>
            <a:pPr marL="182880" indent="-1371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301.668.5006 x101</a:t>
            </a:r>
          </a:p>
        </p:txBody>
      </p:sp>
    </p:spTree>
    <p:extLst>
      <p:ext uri="{BB962C8B-B14F-4D97-AF65-F5344CB8AC3E}">
        <p14:creationId xmlns:p14="http://schemas.microsoft.com/office/powerpoint/2010/main" val="3555237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9200" y="361950"/>
            <a:ext cx="7583634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+mj-lt"/>
              </a:rPr>
              <a:t>What is marketing today?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marL="45720"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“Be relentlessly customer-focused and not corporate-focused. </a:t>
            </a:r>
          </a:p>
          <a:p>
            <a:pPr marL="45720"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Ask yourself, as a business owner…</a:t>
            </a:r>
          </a:p>
          <a:p>
            <a:pPr marL="45720"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‘What marketing will my customer </a:t>
            </a:r>
          </a:p>
          <a:p>
            <a:pPr marL="45720"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THANK me for?’”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0" y="356235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Ann Handley</a:t>
            </a:r>
          </a:p>
          <a:p>
            <a:r>
              <a:rPr lang="en-US" sz="2000" dirty="0"/>
              <a:t>Author, </a:t>
            </a:r>
            <a:r>
              <a:rPr lang="en-US" sz="2000" i="1" dirty="0"/>
              <a:t>Content Rules and Everybody Writes</a:t>
            </a:r>
          </a:p>
        </p:txBody>
      </p:sp>
      <p:pic>
        <p:nvPicPr>
          <p:cNvPr id="5" name="Picture 4" descr="A person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CC371F72-8FE1-424D-A8EA-82638D374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721708"/>
            <a:ext cx="2760963" cy="1840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189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3C239C-A542-4692-BF15-6DB39748E117}"/>
              </a:ext>
            </a:extLst>
          </p:cNvPr>
          <p:cNvSpPr/>
          <p:nvPr/>
        </p:nvSpPr>
        <p:spPr>
          <a:xfrm>
            <a:off x="1676400" y="304700"/>
            <a:ext cx="716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I Blame My Dad, Bob Bailey</a:t>
            </a:r>
            <a:endParaRPr lang="en-US" sz="3200" i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442DB-2F11-4159-BA75-EFE049C5D66B}"/>
              </a:ext>
            </a:extLst>
          </p:cNvPr>
          <p:cNvSpPr txBox="1"/>
          <p:nvPr/>
        </p:nvSpPr>
        <p:spPr>
          <a:xfrm>
            <a:off x="4648200" y="1169115"/>
            <a:ext cx="4302781" cy="501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“Let’s start an email newsletter!”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E52BCD-AAE7-45B6-8999-4F1A1D7EA127}"/>
              </a:ext>
            </a:extLst>
          </p:cNvPr>
          <p:cNvSpPr txBox="1"/>
          <p:nvPr/>
        </p:nvSpPr>
        <p:spPr>
          <a:xfrm>
            <a:off x="4772771" y="2027800"/>
            <a:ext cx="4767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Wood Street Journal is born!</a:t>
            </a:r>
          </a:p>
          <a:p>
            <a:endParaRPr lang="en-US" dirty="0"/>
          </a:p>
          <a:p>
            <a:r>
              <a:rPr lang="en-US" dirty="0">
                <a:latin typeface="+mj-lt"/>
              </a:rPr>
              <a:t>‘Turn Your Website into a Resource’</a:t>
            </a:r>
          </a:p>
          <a:p>
            <a:r>
              <a:rPr lang="en-US" sz="1600" i="1" dirty="0">
                <a:latin typeface="+mj-lt"/>
              </a:rPr>
              <a:t>  Volume 1, Issue 1</a:t>
            </a:r>
          </a:p>
        </p:txBody>
      </p:sp>
      <p:pic>
        <p:nvPicPr>
          <p:cNvPr id="6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C3304E33-6703-4B5B-8BFA-35479161F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1" t="10880" r="10099" b="20000"/>
          <a:stretch/>
        </p:blipFill>
        <p:spPr>
          <a:xfrm>
            <a:off x="1066800" y="936631"/>
            <a:ext cx="3863030" cy="3466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FAEFDC-5CEA-4A3C-8167-D4CA47EA65FF}"/>
              </a:ext>
            </a:extLst>
          </p:cNvPr>
          <p:cNvSpPr txBox="1"/>
          <p:nvPr/>
        </p:nvSpPr>
        <p:spPr>
          <a:xfrm>
            <a:off x="4831440" y="3486150"/>
            <a:ext cx="3245760" cy="504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Practice what you preach!</a:t>
            </a:r>
          </a:p>
        </p:txBody>
      </p:sp>
    </p:spTree>
    <p:extLst>
      <p:ext uri="{BB962C8B-B14F-4D97-AF65-F5344CB8AC3E}">
        <p14:creationId xmlns:p14="http://schemas.microsoft.com/office/powerpoint/2010/main" val="203177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1218" y="209550"/>
            <a:ext cx="7583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+mj-lt"/>
              </a:rPr>
              <a:t>Content Marketing by the Numbers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29FD00-C4E2-487C-BCEE-2CF9F2313FFC}"/>
              </a:ext>
            </a:extLst>
          </p:cNvPr>
          <p:cNvSpPr/>
          <p:nvPr/>
        </p:nvSpPr>
        <p:spPr>
          <a:xfrm>
            <a:off x="1295400" y="971550"/>
            <a:ext cx="792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>
              <a:lnSpc>
                <a:spcPct val="150000"/>
              </a:lnSpc>
              <a:buClr>
                <a:schemeClr val="tx1"/>
              </a:buClr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Companies that published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16+ blog posts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per month got almost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3.5X </a:t>
            </a:r>
            <a:b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more traffic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than ones that published 0-4 monthly posts. (Source: HubSpot)</a:t>
            </a:r>
          </a:p>
          <a:p>
            <a:pPr marL="45720">
              <a:lnSpc>
                <a:spcPct val="150000"/>
              </a:lnSpc>
              <a:buClr>
                <a:schemeClr val="tx1"/>
              </a:buClr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5720">
              <a:lnSpc>
                <a:spcPct val="150000"/>
              </a:lnSpc>
              <a:buClr>
                <a:schemeClr val="tx1"/>
              </a:buClr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Content marketing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costs 62% less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than traditional marketing and generates about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3 times as many leads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(Source: DemandMetric)</a:t>
            </a:r>
          </a:p>
          <a:p>
            <a:pPr marL="45720">
              <a:lnSpc>
                <a:spcPct val="150000"/>
              </a:lnSpc>
              <a:buClr>
                <a:schemeClr val="tx1"/>
              </a:buClr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5720">
              <a:lnSpc>
                <a:spcPct val="150000"/>
              </a:lnSpc>
              <a:buClr>
                <a:schemeClr val="tx1"/>
              </a:buClr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Conversion rates are nearly 6x higher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for content marketing adopters than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non-adopters (2.9% vs 0.5%). (Source: Aberdeen)</a:t>
            </a:r>
          </a:p>
          <a:p>
            <a:pPr marL="45720">
              <a:lnSpc>
                <a:spcPct val="150000"/>
              </a:lnSpc>
              <a:buClr>
                <a:schemeClr val="tx1"/>
              </a:buClr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70EDA6-8DAC-45A4-847E-6A9092661BE7}"/>
              </a:ext>
            </a:extLst>
          </p:cNvPr>
          <p:cNvSpPr/>
          <p:nvPr/>
        </p:nvSpPr>
        <p:spPr>
          <a:xfrm>
            <a:off x="4648200" y="3858867"/>
            <a:ext cx="350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But, what kind of content?</a:t>
            </a:r>
          </a:p>
        </p:txBody>
      </p:sp>
    </p:spTree>
    <p:extLst>
      <p:ext uri="{BB962C8B-B14F-4D97-AF65-F5344CB8AC3E}">
        <p14:creationId xmlns:p14="http://schemas.microsoft.com/office/powerpoint/2010/main" val="696708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366784"/>
            <a:ext cx="6400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+mj-lt"/>
              </a:rPr>
              <a:t>Utility Content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000" kern="1000" dirty="0">
                <a:solidFill>
                  <a:schemeClr val="bg1"/>
                </a:solidFill>
                <a:cs typeface="Arial" pitchFamily="34" charset="0"/>
              </a:rPr>
              <a:t>Content your audience devours…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How-to videos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Thought provoking posts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Tools, references, studies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Problem solving content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Timely and up-to-date content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249" y="971550"/>
            <a:ext cx="2969404" cy="23606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1CE087-DF9C-47AB-9EF8-AC3F5CD4980E}"/>
              </a:ext>
            </a:extLst>
          </p:cNvPr>
          <p:cNvSpPr/>
          <p:nvPr/>
        </p:nvSpPr>
        <p:spPr>
          <a:xfrm>
            <a:off x="1981200" y="3555001"/>
            <a:ext cx="6172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Utility content makes you a hero to your clients!</a:t>
            </a:r>
          </a:p>
        </p:txBody>
      </p:sp>
    </p:spTree>
    <p:extLst>
      <p:ext uri="{BB962C8B-B14F-4D97-AF65-F5344CB8AC3E}">
        <p14:creationId xmlns:p14="http://schemas.microsoft.com/office/powerpoint/2010/main" val="3967873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49939" y="3365180"/>
            <a:ext cx="2971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Source – makeameme.org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39" y="1276350"/>
            <a:ext cx="2590800" cy="192755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accent6">
                <a:lumMod val="95000"/>
              </a:schemeClr>
            </a:solidFill>
            <a:round/>
          </a:ln>
          <a:effectLst>
            <a:outerShdw blurRad="50800" dir="2700000" algn="tl" rotWithShape="0">
              <a:prstClr val="black">
                <a:alpha val="29000"/>
              </a:prstClr>
            </a:outerShdw>
            <a:softEdge rad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295400" y="321526"/>
            <a:ext cx="64008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People love them some them!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Is there a sense of belonging?</a:t>
            </a:r>
          </a:p>
          <a:p>
            <a:pPr marL="182880" lvl="1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Are you encouraging engagement?</a:t>
            </a:r>
          </a:p>
          <a:p>
            <a:pPr marL="182880" lvl="1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Do you ask for their opinion?</a:t>
            </a:r>
          </a:p>
          <a:p>
            <a:pPr marL="182880" lvl="1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Special access to gated content?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Are you giving them cool fuel?</a:t>
            </a:r>
          </a:p>
          <a:p>
            <a:pPr marL="182880" lvl="1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Content they can use to build up their influence</a:t>
            </a:r>
          </a:p>
          <a:p>
            <a:pPr marL="182880" lvl="1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Facts, analysis, infographics they can use?</a:t>
            </a:r>
          </a:p>
          <a:p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FCF7F-7976-4A12-A6E9-3AB85F1391F4}"/>
              </a:ext>
            </a:extLst>
          </p:cNvPr>
          <p:cNvSpPr/>
          <p:nvPr/>
        </p:nvSpPr>
        <p:spPr>
          <a:xfrm>
            <a:off x="1447800" y="3833871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Turn your audience into influencers, give them utility content!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0711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1200" y="1086383"/>
            <a:ext cx="579120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sz="2000" kern="1000" dirty="0">
                <a:solidFill>
                  <a:schemeClr val="bg1"/>
                </a:solidFill>
                <a:cs typeface="Arial" pitchFamily="34" charset="0"/>
              </a:rPr>
              <a:t>Content that is passing you by…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Emails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Conversations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Sales and contract content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Presentations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world around you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4956" y="3933731"/>
            <a:ext cx="7226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Learn to spot the unique content your audience craves.</a:t>
            </a:r>
          </a:p>
        </p:txBody>
      </p:sp>
      <p:pic>
        <p:nvPicPr>
          <p:cNvPr id="7" name="Picture 6" descr="A picture containing outdoor, grass, tree, animal&#10;&#10;Description generated with very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140336"/>
            <a:ext cx="1716276" cy="2574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A9F6E3-398D-49D8-808F-E7A4E254342E}"/>
              </a:ext>
            </a:extLst>
          </p:cNvPr>
          <p:cNvSpPr/>
          <p:nvPr/>
        </p:nvSpPr>
        <p:spPr>
          <a:xfrm>
            <a:off x="1295400" y="285750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+mj-lt"/>
              </a:rPr>
              <a:t>Content: Hiding in Plain Sight</a:t>
            </a:r>
          </a:p>
        </p:txBody>
      </p:sp>
    </p:spTree>
    <p:extLst>
      <p:ext uri="{BB962C8B-B14F-4D97-AF65-F5344CB8AC3E}">
        <p14:creationId xmlns:p14="http://schemas.microsoft.com/office/powerpoint/2010/main" val="2596638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60366" y="514350"/>
            <a:ext cx="758363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+mj-lt"/>
              </a:rPr>
              <a:t>Repurpose and Squeeze It Dry!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sz="2000" kern="1000" dirty="0">
                <a:solidFill>
                  <a:schemeClr val="bg1"/>
                </a:solidFill>
                <a:cs typeface="Arial" pitchFamily="34" charset="0"/>
              </a:rPr>
              <a:t>Nothing is one and done in content marketing!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post becomes a series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 series becomes a presentation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 presentation becomes an eBook</a:t>
            </a:r>
          </a:p>
          <a:p>
            <a:pPr marL="182880" indent="-13716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 eBook becomes a video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49514" y="3638550"/>
            <a:ext cx="6605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It’s the content marketing circle of life!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96000" y="1809750"/>
            <a:ext cx="2438400" cy="1559052"/>
            <a:chOff x="4800600" y="1428750"/>
            <a:chExt cx="1981200" cy="1254252"/>
          </a:xfrm>
        </p:grpSpPr>
        <p:sp>
          <p:nvSpPr>
            <p:cNvPr id="5" name="Arrow: Curved Left 4"/>
            <p:cNvSpPr/>
            <p:nvPr/>
          </p:nvSpPr>
          <p:spPr>
            <a:xfrm rot="10800000">
              <a:off x="4800600" y="1428750"/>
              <a:ext cx="914400" cy="1143000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Arrow: Curved Left 5"/>
            <p:cNvSpPr/>
            <p:nvPr/>
          </p:nvSpPr>
          <p:spPr>
            <a:xfrm>
              <a:off x="5867400" y="1540002"/>
              <a:ext cx="914400" cy="1143000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6481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EF4036"/>
      </a:dk1>
      <a:lt1>
        <a:srgbClr val="107E9D"/>
      </a:lt1>
      <a:dk2>
        <a:srgbClr val="424343"/>
      </a:dk2>
      <a:lt2>
        <a:srgbClr val="63A2A1"/>
      </a:lt2>
      <a:accent1>
        <a:srgbClr val="9AC0BF"/>
      </a:accent1>
      <a:accent2>
        <a:srgbClr val="4E7A87"/>
      </a:accent2>
      <a:accent3>
        <a:srgbClr val="000000"/>
      </a:accent3>
      <a:accent4>
        <a:srgbClr val="666666"/>
      </a:accent4>
      <a:accent5>
        <a:srgbClr val="999999"/>
      </a:accent5>
      <a:accent6>
        <a:srgbClr val="FFFFFF"/>
      </a:accent6>
      <a:hlink>
        <a:srgbClr val="107E9D"/>
      </a:hlink>
      <a:folHlink>
        <a:srgbClr val="107E9D"/>
      </a:folHlink>
    </a:clrScheme>
    <a:fontScheme name="Wood Street, Inc.">
      <a:majorFont>
        <a:latin typeface="Arvo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7266</TotalTime>
  <Words>818</Words>
  <Application>Microsoft Office PowerPoint</Application>
  <PresentationFormat>On-screen Show (16:9)</PresentationFormat>
  <Paragraphs>166</Paragraphs>
  <Slides>26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Wingdings</vt:lpstr>
      <vt:lpstr>Arial</vt:lpstr>
      <vt:lpstr>Arvo</vt:lpstr>
      <vt:lpstr>Open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other words, good UX means good ROI, happy clients, better traffic…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Wood Street</dc:creator>
  <cp:lastModifiedBy>Olivia Hokanson</cp:lastModifiedBy>
  <cp:revision>525</cp:revision>
  <dcterms:created xsi:type="dcterms:W3CDTF">2010-05-26T16:03:43Z</dcterms:created>
  <dcterms:modified xsi:type="dcterms:W3CDTF">2018-11-29T18:51:41Z</dcterms:modified>
</cp:coreProperties>
</file>